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omforta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mfortaa-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46559a889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46559a889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6559a889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6559a889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6559a889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6559a889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6559a889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46559a889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4a334e00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4a334e00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46559a889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46559a889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46559a889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46559a889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6559a88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46559a88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4a334e000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4a334e000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46559a889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46559a889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4a334e000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4a334e000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a334e00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4a334e00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46559a88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46559a88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46559a889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46559a889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46559a889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46559a889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A5F2F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amber@swimpace.org" TargetMode="External"/><Relationship Id="rId4" Type="http://schemas.openxmlformats.org/officeDocument/2006/relationships/hyperlink" Target="mailto:abbey@swimpace.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abbey@swimpac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swimpac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74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latin typeface="Comfortaa"/>
                <a:ea typeface="Comfortaa"/>
                <a:cs typeface="Comfortaa"/>
                <a:sym typeface="Comfortaa"/>
              </a:rPr>
              <a:t>Pace</a:t>
            </a:r>
            <a:endParaRPr b="1">
              <a:latin typeface="Comfortaa"/>
              <a:ea typeface="Comfortaa"/>
              <a:cs typeface="Comfortaa"/>
              <a:sym typeface="Comfortaa"/>
            </a:endParaRPr>
          </a:p>
          <a:p>
            <a:pPr indent="0" lvl="0" marL="0" rtl="0" algn="ctr">
              <a:spcBef>
                <a:spcPts val="0"/>
              </a:spcBef>
              <a:spcAft>
                <a:spcPts val="0"/>
              </a:spcAft>
              <a:buNone/>
            </a:pPr>
            <a:r>
              <a:rPr b="1" lang="en">
                <a:latin typeface="Comfortaa"/>
                <a:ea typeface="Comfortaa"/>
                <a:cs typeface="Comfortaa"/>
                <a:sym typeface="Comfortaa"/>
              </a:rPr>
              <a:t>Parent Meeting</a:t>
            </a:r>
            <a:endParaRPr b="1">
              <a:latin typeface="Comfortaa"/>
              <a:ea typeface="Comfortaa"/>
              <a:cs typeface="Comfortaa"/>
              <a:sym typeface="Comfortaa"/>
            </a:endParaRPr>
          </a:p>
        </p:txBody>
      </p:sp>
      <p:sp>
        <p:nvSpPr>
          <p:cNvPr id="55" name="Google Shape;55;p13"/>
          <p:cNvSpPr txBox="1"/>
          <p:nvPr>
            <p:ph idx="1" type="subTitle"/>
          </p:nvPr>
        </p:nvSpPr>
        <p:spPr>
          <a:xfrm>
            <a:off x="311700" y="42057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Comfortaa"/>
                <a:ea typeface="Comfortaa"/>
                <a:cs typeface="Comfortaa"/>
                <a:sym typeface="Comfortaa"/>
              </a:rPr>
              <a:t>August 23, 2022</a:t>
            </a:r>
            <a:endParaRPr>
              <a:solidFill>
                <a:schemeClr val="dk1"/>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152400" y="305838"/>
            <a:ext cx="8839204" cy="4531818"/>
          </a:xfrm>
          <a:prstGeom prst="rect">
            <a:avLst/>
          </a:prstGeom>
          <a:noFill/>
          <a:ln>
            <a:noFill/>
          </a:ln>
        </p:spPr>
      </p:pic>
      <p:sp>
        <p:nvSpPr>
          <p:cNvPr id="108" name="Google Shape;108;p22"/>
          <p:cNvSpPr txBox="1"/>
          <p:nvPr/>
        </p:nvSpPr>
        <p:spPr>
          <a:xfrm>
            <a:off x="1718525" y="3213400"/>
            <a:ext cx="3098700" cy="8313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mfortaa"/>
                <a:ea typeface="Comfortaa"/>
                <a:cs typeface="Comfortaa"/>
                <a:sym typeface="Comfortaa"/>
              </a:rPr>
              <a:t>Select the name of the swimmer that will be participating in the event.</a:t>
            </a:r>
            <a:endParaRPr>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4" name="Google Shape;11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5" name="Google Shape;115;p23"/>
          <p:cNvPicPr preferRelativeResize="0"/>
          <p:nvPr/>
        </p:nvPicPr>
        <p:blipFill>
          <a:blip r:embed="rId3">
            <a:alphaModFix/>
          </a:blip>
          <a:stretch>
            <a:fillRect/>
          </a:stretch>
        </p:blipFill>
        <p:spPr>
          <a:xfrm>
            <a:off x="0" y="232172"/>
            <a:ext cx="9144003" cy="4679158"/>
          </a:xfrm>
          <a:prstGeom prst="rect">
            <a:avLst/>
          </a:prstGeom>
          <a:noFill/>
          <a:ln>
            <a:noFill/>
          </a:ln>
        </p:spPr>
      </p:pic>
      <p:sp>
        <p:nvSpPr>
          <p:cNvPr id="116" name="Google Shape;116;p23"/>
          <p:cNvSpPr txBox="1"/>
          <p:nvPr/>
        </p:nvSpPr>
        <p:spPr>
          <a:xfrm>
            <a:off x="4572000" y="2112650"/>
            <a:ext cx="3098700" cy="25551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mfortaa"/>
                <a:ea typeface="Comfortaa"/>
                <a:cs typeface="Comfortaa"/>
                <a:sym typeface="Comfortaa"/>
              </a:rPr>
              <a:t>All meets and events will have you declare yes or no.</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
                <a:latin typeface="Comfortaa"/>
                <a:ea typeface="Comfortaa"/>
                <a:cs typeface="Comfortaa"/>
                <a:sym typeface="Comfortaa"/>
              </a:rPr>
              <a:t>Our multi-day meets will then have you declare which days and sessions your swimmer plans to attend.</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
                <a:latin typeface="Comfortaa"/>
                <a:ea typeface="Comfortaa"/>
                <a:cs typeface="Comfortaa"/>
                <a:sym typeface="Comfortaa"/>
              </a:rPr>
              <a:t>That information can be found in the meet letter on the main event page.</a:t>
            </a:r>
            <a:endParaRPr>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2" name="Google Shape;12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3" name="Google Shape;123;p24"/>
          <p:cNvPicPr preferRelativeResize="0"/>
          <p:nvPr/>
        </p:nvPicPr>
        <p:blipFill>
          <a:blip r:embed="rId3">
            <a:alphaModFix/>
          </a:blip>
          <a:stretch>
            <a:fillRect/>
          </a:stretch>
        </p:blipFill>
        <p:spPr>
          <a:xfrm>
            <a:off x="0" y="238869"/>
            <a:ext cx="9144003" cy="4665763"/>
          </a:xfrm>
          <a:prstGeom prst="rect">
            <a:avLst/>
          </a:prstGeom>
          <a:noFill/>
          <a:ln>
            <a:noFill/>
          </a:ln>
        </p:spPr>
      </p:pic>
      <p:sp>
        <p:nvSpPr>
          <p:cNvPr id="124" name="Google Shape;124;p24"/>
          <p:cNvSpPr txBox="1"/>
          <p:nvPr/>
        </p:nvSpPr>
        <p:spPr>
          <a:xfrm>
            <a:off x="2198425" y="3304125"/>
            <a:ext cx="3098700" cy="12621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mfortaa"/>
                <a:ea typeface="Comfortaa"/>
                <a:cs typeface="Comfortaa"/>
                <a:sym typeface="Comfortaa"/>
              </a:rPr>
              <a:t>This event does not have files - but files will be found for all other meets by clicking the name of the event. This box appears.</a:t>
            </a:r>
            <a:endParaRPr>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0" name="Google Shape;13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1" name="Google Shape;131;p25"/>
          <p:cNvPicPr preferRelativeResize="0"/>
          <p:nvPr/>
        </p:nvPicPr>
        <p:blipFill>
          <a:blip r:embed="rId3">
            <a:alphaModFix/>
          </a:blip>
          <a:stretch>
            <a:fillRect/>
          </a:stretch>
        </p:blipFill>
        <p:spPr>
          <a:xfrm>
            <a:off x="0" y="238869"/>
            <a:ext cx="9144003" cy="4665763"/>
          </a:xfrm>
          <a:prstGeom prst="rect">
            <a:avLst/>
          </a:prstGeom>
          <a:noFill/>
          <a:ln>
            <a:noFill/>
          </a:ln>
        </p:spPr>
      </p:pic>
      <p:sp>
        <p:nvSpPr>
          <p:cNvPr id="132" name="Google Shape;132;p25"/>
          <p:cNvSpPr txBox="1"/>
          <p:nvPr/>
        </p:nvSpPr>
        <p:spPr>
          <a:xfrm>
            <a:off x="6045300" y="238875"/>
            <a:ext cx="3098700" cy="10467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mfortaa"/>
                <a:ea typeface="Comfortaa"/>
                <a:cs typeface="Comfortaa"/>
                <a:sym typeface="Comfortaa"/>
              </a:rPr>
              <a:t>Selecting Job Signups on the previous page allows you to see all the jobs that are required to hold a meet at JHS.</a:t>
            </a:r>
            <a:endParaRPr>
              <a:latin typeface="Comfortaa"/>
              <a:ea typeface="Comfortaa"/>
              <a:cs typeface="Comfortaa"/>
              <a:sym typeface="Comfortaa"/>
            </a:endParaRPr>
          </a:p>
        </p:txBody>
      </p:sp>
      <p:sp>
        <p:nvSpPr>
          <p:cNvPr id="133" name="Google Shape;133;p25"/>
          <p:cNvSpPr txBox="1"/>
          <p:nvPr/>
        </p:nvSpPr>
        <p:spPr>
          <a:xfrm>
            <a:off x="3022650" y="4133725"/>
            <a:ext cx="3098700" cy="8313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mfortaa"/>
                <a:ea typeface="Comfortaa"/>
                <a:cs typeface="Comfortaa"/>
                <a:sym typeface="Comfortaa"/>
              </a:rPr>
              <a:t>Signup by selecting the signup button and then selecting the job that you’d like.</a:t>
            </a:r>
            <a:endParaRPr>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Billing</a:t>
            </a:r>
            <a:endParaRPr b="1">
              <a:latin typeface="Comfortaa"/>
              <a:ea typeface="Comfortaa"/>
              <a:cs typeface="Comfortaa"/>
              <a:sym typeface="Comfortaa"/>
            </a:endParaRPr>
          </a:p>
        </p:txBody>
      </p:sp>
      <p:sp>
        <p:nvSpPr>
          <p:cNvPr id="139" name="Google Shape;13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SzPts val="1700"/>
              <a:buFont typeface="Comfortaa"/>
              <a:buChar char="●"/>
            </a:pPr>
            <a:r>
              <a:rPr lang="en" sz="1700">
                <a:latin typeface="Comfortaa"/>
                <a:ea typeface="Comfortaa"/>
                <a:cs typeface="Comfortaa"/>
                <a:sym typeface="Comfortaa"/>
              </a:rPr>
              <a:t>All billing is done through Team Unify. When you registered you put a card on file. We will send out a billing statement about a week before you’re billed. </a:t>
            </a:r>
            <a:endParaRPr sz="1700">
              <a:latin typeface="Comfortaa"/>
              <a:ea typeface="Comfortaa"/>
              <a:cs typeface="Comfortaa"/>
              <a:sym typeface="Comfortaa"/>
            </a:endParaRPr>
          </a:p>
          <a:p>
            <a:pPr indent="-336550" lvl="0" marL="457200" rtl="0" algn="l">
              <a:lnSpc>
                <a:spcPct val="150000"/>
              </a:lnSpc>
              <a:spcBef>
                <a:spcPts val="0"/>
              </a:spcBef>
              <a:spcAft>
                <a:spcPts val="0"/>
              </a:spcAft>
              <a:buSzPts val="1700"/>
              <a:buFont typeface="Comfortaa"/>
              <a:buChar char="●"/>
            </a:pPr>
            <a:r>
              <a:rPr lang="en" sz="1700">
                <a:latin typeface="Comfortaa"/>
                <a:ea typeface="Comfortaa"/>
                <a:cs typeface="Comfortaa"/>
                <a:sym typeface="Comfortaa"/>
              </a:rPr>
              <a:t>All billing is done on the 1st of the month.</a:t>
            </a:r>
            <a:endParaRPr sz="1700">
              <a:latin typeface="Comfortaa"/>
              <a:ea typeface="Comfortaa"/>
              <a:cs typeface="Comfortaa"/>
              <a:sym typeface="Comfortaa"/>
            </a:endParaRPr>
          </a:p>
          <a:p>
            <a:pPr indent="-336550" lvl="0" marL="457200" rtl="0" algn="l">
              <a:lnSpc>
                <a:spcPct val="150000"/>
              </a:lnSpc>
              <a:spcBef>
                <a:spcPts val="0"/>
              </a:spcBef>
              <a:spcAft>
                <a:spcPts val="0"/>
              </a:spcAft>
              <a:buSzPts val="1700"/>
              <a:buFont typeface="Comfortaa"/>
              <a:buChar char="●"/>
            </a:pPr>
            <a:r>
              <a:rPr lang="en" sz="1700">
                <a:latin typeface="Comfortaa"/>
                <a:ea typeface="Comfortaa"/>
                <a:cs typeface="Comfortaa"/>
                <a:sym typeface="Comfortaa"/>
              </a:rPr>
              <a:t>We need at least </a:t>
            </a:r>
            <a:r>
              <a:rPr b="1" lang="en" sz="1700" u="sng">
                <a:latin typeface="Comfortaa"/>
                <a:ea typeface="Comfortaa"/>
                <a:cs typeface="Comfortaa"/>
                <a:sym typeface="Comfortaa"/>
              </a:rPr>
              <a:t>30 days notice</a:t>
            </a:r>
            <a:r>
              <a:rPr b="1" lang="en" sz="1700">
                <a:latin typeface="Comfortaa"/>
                <a:ea typeface="Comfortaa"/>
                <a:cs typeface="Comfortaa"/>
                <a:sym typeface="Comfortaa"/>
              </a:rPr>
              <a:t> </a:t>
            </a:r>
            <a:r>
              <a:rPr lang="en" sz="1700">
                <a:latin typeface="Comfortaa"/>
                <a:ea typeface="Comfortaa"/>
                <a:cs typeface="Comfortaa"/>
                <a:sym typeface="Comfortaa"/>
              </a:rPr>
              <a:t>to pause or cancel billing.</a:t>
            </a:r>
            <a:endParaRPr sz="1700">
              <a:latin typeface="Comfortaa"/>
              <a:ea typeface="Comfortaa"/>
              <a:cs typeface="Comfortaa"/>
              <a:sym typeface="Comfortaa"/>
            </a:endParaRPr>
          </a:p>
          <a:p>
            <a:pPr indent="-336550" lvl="1" marL="914400" rtl="0" algn="l">
              <a:lnSpc>
                <a:spcPct val="150000"/>
              </a:lnSpc>
              <a:spcBef>
                <a:spcPts val="0"/>
              </a:spcBef>
              <a:spcAft>
                <a:spcPts val="0"/>
              </a:spcAft>
              <a:buSzPts val="1700"/>
              <a:buFont typeface="Comfortaa"/>
              <a:buChar char="○"/>
            </a:pPr>
            <a:r>
              <a:rPr lang="en" sz="1700">
                <a:latin typeface="Comfortaa"/>
                <a:ea typeface="Comfortaa"/>
                <a:cs typeface="Comfortaa"/>
                <a:sym typeface="Comfortaa"/>
              </a:rPr>
              <a:t>If you email </a:t>
            </a:r>
            <a:r>
              <a:rPr lang="en" sz="1700" u="sng">
                <a:latin typeface="Comfortaa"/>
                <a:ea typeface="Comfortaa"/>
                <a:cs typeface="Comfortaa"/>
                <a:sym typeface="Comfortaa"/>
                <a:hlinkClick r:id="rId3"/>
              </a:rPr>
              <a:t>amber@swimpace.org</a:t>
            </a:r>
            <a:r>
              <a:rPr lang="en" sz="1700">
                <a:latin typeface="Comfortaa"/>
                <a:ea typeface="Comfortaa"/>
                <a:cs typeface="Comfortaa"/>
                <a:sym typeface="Comfortaa"/>
              </a:rPr>
              <a:t> and/or </a:t>
            </a:r>
            <a:r>
              <a:rPr lang="en" sz="1700" u="sng">
                <a:latin typeface="Comfortaa"/>
                <a:ea typeface="Comfortaa"/>
                <a:cs typeface="Comfortaa"/>
                <a:sym typeface="Comfortaa"/>
                <a:hlinkClick r:id="rId4"/>
              </a:rPr>
              <a:t>abbey@swimpace.org</a:t>
            </a:r>
            <a:r>
              <a:rPr lang="en" sz="1700">
                <a:latin typeface="Comfortaa"/>
                <a:ea typeface="Comfortaa"/>
                <a:cs typeface="Comfortaa"/>
                <a:sym typeface="Comfortaa"/>
              </a:rPr>
              <a:t> about pausing billing on September 15th, normal billing will take place on October 1st and then we will pause for November. </a:t>
            </a:r>
            <a:endParaRPr sz="1900">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Family Volunteer Requirements</a:t>
            </a:r>
            <a:endParaRPr b="1">
              <a:latin typeface="Comfortaa"/>
              <a:ea typeface="Comfortaa"/>
              <a:cs typeface="Comfortaa"/>
              <a:sym typeface="Comfortaa"/>
            </a:endParaRPr>
          </a:p>
        </p:txBody>
      </p:sp>
      <p:sp>
        <p:nvSpPr>
          <p:cNvPr id="145" name="Google Shape;145;p27"/>
          <p:cNvSpPr txBox="1"/>
          <p:nvPr>
            <p:ph idx="1" type="body"/>
          </p:nvPr>
        </p:nvSpPr>
        <p:spPr>
          <a:xfrm>
            <a:off x="311700" y="1152475"/>
            <a:ext cx="8520600" cy="382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latin typeface="Comfortaa"/>
                <a:ea typeface="Comfortaa"/>
                <a:cs typeface="Comfortaa"/>
                <a:sym typeface="Comfortaa"/>
              </a:rPr>
              <a:t>We can not function without the support of our parents!</a:t>
            </a:r>
            <a:endParaRPr u="sng">
              <a:latin typeface="Comfortaa"/>
              <a:ea typeface="Comfortaa"/>
              <a:cs typeface="Comfortaa"/>
              <a:sym typeface="Comfortaa"/>
            </a:endParaRPr>
          </a:p>
          <a:p>
            <a:pPr indent="0" lvl="0" marL="0" rtl="0" algn="l">
              <a:spcBef>
                <a:spcPts val="1200"/>
              </a:spcBef>
              <a:spcAft>
                <a:spcPts val="0"/>
              </a:spcAft>
              <a:buNone/>
            </a:pPr>
            <a:r>
              <a:rPr lang="en">
                <a:latin typeface="Comfortaa"/>
                <a:ea typeface="Comfortaa"/>
                <a:cs typeface="Comfortaa"/>
                <a:sym typeface="Comfortaa"/>
              </a:rPr>
              <a:t>All families are asked to support our team by doing one of the following:</a:t>
            </a:r>
            <a:endParaRPr>
              <a:latin typeface="Comfortaa"/>
              <a:ea typeface="Comfortaa"/>
              <a:cs typeface="Comfortaa"/>
              <a:sym typeface="Comfortaa"/>
            </a:endParaRPr>
          </a:p>
          <a:p>
            <a:pPr indent="-342900" lvl="0" marL="457200" rtl="0" algn="l">
              <a:spcBef>
                <a:spcPts val="1200"/>
              </a:spcBef>
              <a:spcAft>
                <a:spcPts val="0"/>
              </a:spcAft>
              <a:buSzPts val="1800"/>
              <a:buFont typeface="Comfortaa"/>
              <a:buChar char="●"/>
            </a:pPr>
            <a:r>
              <a:rPr lang="en">
                <a:latin typeface="Comfortaa"/>
                <a:ea typeface="Comfortaa"/>
                <a:cs typeface="Comfortaa"/>
                <a:sym typeface="Comfortaa"/>
              </a:rPr>
              <a:t>Participating on our Board of Directors</a:t>
            </a:r>
            <a:endParaRPr>
              <a:latin typeface="Comfortaa"/>
              <a:ea typeface="Comfortaa"/>
              <a:cs typeface="Comfortaa"/>
              <a:sym typeface="Comfortaa"/>
            </a:endParaRPr>
          </a:p>
          <a:p>
            <a:pPr indent="-317500" lvl="1" marL="914400" rtl="0" algn="l">
              <a:spcBef>
                <a:spcPts val="0"/>
              </a:spcBef>
              <a:spcAft>
                <a:spcPts val="0"/>
              </a:spcAft>
              <a:buSzPts val="1400"/>
              <a:buFont typeface="Comfortaa"/>
              <a:buChar char="○"/>
            </a:pPr>
            <a:r>
              <a:rPr lang="en">
                <a:latin typeface="Comfortaa"/>
                <a:ea typeface="Comfortaa"/>
                <a:cs typeface="Comfortaa"/>
                <a:sym typeface="Comfortaa"/>
              </a:rPr>
              <a:t>See Abbey if interested</a:t>
            </a:r>
            <a:endParaRPr>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Becoming certified to be an Official</a:t>
            </a:r>
            <a:endParaRPr>
              <a:latin typeface="Comfortaa"/>
              <a:ea typeface="Comfortaa"/>
              <a:cs typeface="Comfortaa"/>
              <a:sym typeface="Comfortaa"/>
            </a:endParaRPr>
          </a:p>
          <a:p>
            <a:pPr indent="-317500" lvl="1" marL="914400" rtl="0" algn="l">
              <a:spcBef>
                <a:spcPts val="0"/>
              </a:spcBef>
              <a:spcAft>
                <a:spcPts val="0"/>
              </a:spcAft>
              <a:buSzPts val="1400"/>
              <a:buFont typeface="Comfortaa"/>
              <a:buChar char="○"/>
            </a:pPr>
            <a:r>
              <a:rPr lang="en">
                <a:latin typeface="Comfortaa"/>
                <a:ea typeface="Comfortaa"/>
                <a:cs typeface="Comfortaa"/>
                <a:sym typeface="Comfortaa"/>
              </a:rPr>
              <a:t>See Todd Ramirez if interested</a:t>
            </a:r>
            <a:endParaRPr>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Volunteering at our home meet</a:t>
            </a:r>
            <a:endParaRPr>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Donating goods for the home meet</a:t>
            </a:r>
            <a:endParaRPr>
              <a:latin typeface="Comfortaa"/>
              <a:ea typeface="Comfortaa"/>
              <a:cs typeface="Comfortaa"/>
              <a:sym typeface="Comfortaa"/>
            </a:endParaRPr>
          </a:p>
          <a:p>
            <a:pPr indent="-317500" lvl="1" marL="914400" rtl="0" algn="l">
              <a:spcBef>
                <a:spcPts val="0"/>
              </a:spcBef>
              <a:spcAft>
                <a:spcPts val="0"/>
              </a:spcAft>
              <a:buSzPts val="1400"/>
              <a:buFont typeface="Comfortaa"/>
              <a:buChar char="○"/>
            </a:pPr>
            <a:r>
              <a:rPr lang="en">
                <a:latin typeface="Comfortaa"/>
                <a:ea typeface="Comfortaa"/>
                <a:cs typeface="Comfortaa"/>
                <a:sym typeface="Comfortaa"/>
              </a:rPr>
              <a:t>Volunteer positions and donations can be signed up for on the Event page of the home meet.</a:t>
            </a:r>
            <a:endParaRPr>
              <a:latin typeface="Comfortaa"/>
              <a:ea typeface="Comfortaa"/>
              <a:cs typeface="Comfortaa"/>
              <a:sym typeface="Comfortaa"/>
            </a:endParaRPr>
          </a:p>
        </p:txBody>
      </p:sp>
      <p:sp>
        <p:nvSpPr>
          <p:cNvPr id="146" name="Google Shape;146;p27"/>
          <p:cNvSpPr txBox="1"/>
          <p:nvPr/>
        </p:nvSpPr>
        <p:spPr>
          <a:xfrm>
            <a:off x="5657400" y="3007350"/>
            <a:ext cx="3098700" cy="9234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omfortaa"/>
                <a:ea typeface="Comfortaa"/>
                <a:cs typeface="Comfortaa"/>
                <a:sym typeface="Comfortaa"/>
              </a:rPr>
              <a:t>Families that fail to </a:t>
            </a:r>
            <a:r>
              <a:rPr lang="en" sz="1600">
                <a:latin typeface="Comfortaa"/>
                <a:ea typeface="Comfortaa"/>
                <a:cs typeface="Comfortaa"/>
                <a:sym typeface="Comfortaa"/>
              </a:rPr>
              <a:t>fulfill the volunteer requirement will be charged a $150 fee.</a:t>
            </a:r>
            <a:endParaRPr sz="1600">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Additional Ways to Support Us!</a:t>
            </a:r>
            <a:endParaRPr b="1">
              <a:latin typeface="Comfortaa"/>
              <a:ea typeface="Comfortaa"/>
              <a:cs typeface="Comfortaa"/>
              <a:sym typeface="Comfortaa"/>
            </a:endParaRPr>
          </a:p>
        </p:txBody>
      </p:sp>
      <p:sp>
        <p:nvSpPr>
          <p:cNvPr id="152" name="Google Shape;15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Periodic fundraisers will occur this season. This is an excellent way to support our team.</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SPONSORSHIPS! If you know of a business that would like to support Pace, please contact them! We have a sponsorship letter available!</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Shopping at Swimville USA and telling them you’re with Pace</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Amazon and Kroger</a:t>
            </a:r>
            <a:endParaRPr>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We’re glad you’re here!</a:t>
            </a:r>
            <a:endParaRPr b="1">
              <a:latin typeface="Comfortaa"/>
              <a:ea typeface="Comfortaa"/>
              <a:cs typeface="Comfortaa"/>
              <a:sym typeface="Comfortaa"/>
            </a:endParaRPr>
          </a:p>
        </p:txBody>
      </p:sp>
      <p:sp>
        <p:nvSpPr>
          <p:cNvPr id="61" name="Google Shape;61;p14"/>
          <p:cNvSpPr txBox="1"/>
          <p:nvPr>
            <p:ph idx="1" type="body"/>
          </p:nvPr>
        </p:nvSpPr>
        <p:spPr>
          <a:xfrm>
            <a:off x="311700" y="1152475"/>
            <a:ext cx="8520600" cy="3886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latin typeface="Comfortaa"/>
                <a:ea typeface="Comfortaa"/>
                <a:cs typeface="Comfortaa"/>
                <a:sym typeface="Comfortaa"/>
              </a:rPr>
              <a:t>We are a year round swim club that is affiliated with USA Swimming. </a:t>
            </a:r>
            <a:endParaRPr>
              <a:latin typeface="Comfortaa"/>
              <a:ea typeface="Comfortaa"/>
              <a:cs typeface="Comfortaa"/>
              <a:sym typeface="Comfortaa"/>
            </a:endParaRPr>
          </a:p>
          <a:p>
            <a:pPr indent="0" lvl="0" marL="0" rtl="0" algn="l">
              <a:spcBef>
                <a:spcPts val="1200"/>
              </a:spcBef>
              <a:spcAft>
                <a:spcPts val="0"/>
              </a:spcAft>
              <a:buNone/>
            </a:pPr>
            <a:r>
              <a:rPr lang="en">
                <a:latin typeface="Comfortaa"/>
                <a:ea typeface="Comfortaa"/>
                <a:cs typeface="Comfortaa"/>
                <a:sym typeface="Comfortaa"/>
              </a:rPr>
              <a:t>What does this mean?</a:t>
            </a:r>
            <a:endParaRPr>
              <a:latin typeface="Comfortaa"/>
              <a:ea typeface="Comfortaa"/>
              <a:cs typeface="Comfortaa"/>
              <a:sym typeface="Comfortaa"/>
            </a:endParaRPr>
          </a:p>
          <a:p>
            <a:pPr indent="-342900" lvl="0" marL="457200" rtl="0" algn="l">
              <a:lnSpc>
                <a:spcPct val="150000"/>
              </a:lnSpc>
              <a:spcBef>
                <a:spcPts val="1200"/>
              </a:spcBef>
              <a:spcAft>
                <a:spcPts val="0"/>
              </a:spcAft>
              <a:buSzPts val="1800"/>
              <a:buFont typeface="Comfortaa"/>
              <a:buChar char="●"/>
            </a:pPr>
            <a:r>
              <a:rPr lang="en">
                <a:latin typeface="Comfortaa"/>
                <a:ea typeface="Comfortaa"/>
                <a:cs typeface="Comfortaa"/>
                <a:sym typeface="Comfortaa"/>
              </a:rPr>
              <a:t>We have 2 seasons - but run all year long!</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Our Fall/Winter season runs from August to March.</a:t>
            </a:r>
            <a:endParaRPr>
              <a:latin typeface="Comfortaa"/>
              <a:ea typeface="Comfortaa"/>
              <a:cs typeface="Comfortaa"/>
              <a:sym typeface="Comfortaa"/>
            </a:endParaRPr>
          </a:p>
          <a:p>
            <a:pPr indent="-317500" lvl="2" marL="1371600" rtl="0" algn="l">
              <a:lnSpc>
                <a:spcPct val="150000"/>
              </a:lnSpc>
              <a:spcBef>
                <a:spcPts val="0"/>
              </a:spcBef>
              <a:spcAft>
                <a:spcPts val="0"/>
              </a:spcAft>
              <a:buSzPts val="1400"/>
              <a:buFont typeface="Comfortaa"/>
              <a:buChar char="■"/>
            </a:pPr>
            <a:r>
              <a:rPr lang="en">
                <a:latin typeface="Comfortaa"/>
                <a:ea typeface="Comfortaa"/>
                <a:cs typeface="Comfortaa"/>
                <a:sym typeface="Comfortaa"/>
              </a:rPr>
              <a:t>Meets typically begin in October</a:t>
            </a:r>
            <a:endParaRPr>
              <a:latin typeface="Comfortaa"/>
              <a:ea typeface="Comfortaa"/>
              <a:cs typeface="Comfortaa"/>
              <a:sym typeface="Comfortaa"/>
            </a:endParaRPr>
          </a:p>
          <a:p>
            <a:pPr indent="-317500" lvl="2" marL="1371600" rtl="0" algn="l">
              <a:lnSpc>
                <a:spcPct val="150000"/>
              </a:lnSpc>
              <a:spcBef>
                <a:spcPts val="0"/>
              </a:spcBef>
              <a:spcAft>
                <a:spcPts val="0"/>
              </a:spcAft>
              <a:buSzPts val="1400"/>
              <a:buFont typeface="Comfortaa"/>
              <a:buChar char="■"/>
            </a:pPr>
            <a:r>
              <a:rPr lang="en">
                <a:latin typeface="Comfortaa"/>
                <a:ea typeface="Comfortaa"/>
                <a:cs typeface="Comfortaa"/>
                <a:sym typeface="Comfortaa"/>
              </a:rPr>
              <a:t>Championship meets take place in March</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Our Spring/Summer season runs from April through July.</a:t>
            </a:r>
            <a:endParaRPr>
              <a:latin typeface="Comfortaa"/>
              <a:ea typeface="Comfortaa"/>
              <a:cs typeface="Comfortaa"/>
              <a:sym typeface="Comfortaa"/>
            </a:endParaRPr>
          </a:p>
          <a:p>
            <a:pPr indent="-317500" lvl="2" marL="1371600" rtl="0" algn="l">
              <a:lnSpc>
                <a:spcPct val="150000"/>
              </a:lnSpc>
              <a:spcBef>
                <a:spcPts val="0"/>
              </a:spcBef>
              <a:spcAft>
                <a:spcPts val="0"/>
              </a:spcAft>
              <a:buSzPts val="1400"/>
              <a:buFont typeface="Comfortaa"/>
              <a:buChar char="■"/>
            </a:pPr>
            <a:r>
              <a:rPr lang="en">
                <a:latin typeface="Comfortaa"/>
                <a:ea typeface="Comfortaa"/>
                <a:cs typeface="Comfortaa"/>
                <a:sym typeface="Comfortaa"/>
              </a:rPr>
              <a:t>This season is swam Long Course - meaning swimmers swim 50 meters</a:t>
            </a:r>
            <a:endParaRPr>
              <a:latin typeface="Comfortaa"/>
              <a:ea typeface="Comfortaa"/>
              <a:cs typeface="Comfortaa"/>
              <a:sym typeface="Comfortaa"/>
            </a:endParaRPr>
          </a:p>
          <a:p>
            <a:pPr indent="-317500" lvl="2" marL="1371600" rtl="0" algn="l">
              <a:lnSpc>
                <a:spcPct val="150000"/>
              </a:lnSpc>
              <a:spcBef>
                <a:spcPts val="0"/>
              </a:spcBef>
              <a:spcAft>
                <a:spcPts val="0"/>
              </a:spcAft>
              <a:buSzPts val="1400"/>
              <a:buFont typeface="Comfortaa"/>
              <a:buChar char="■"/>
            </a:pPr>
            <a:r>
              <a:rPr lang="en">
                <a:latin typeface="Comfortaa"/>
                <a:ea typeface="Comfortaa"/>
                <a:cs typeface="Comfortaa"/>
                <a:sym typeface="Comfortaa"/>
              </a:rPr>
              <a:t>Meets typically begin in May</a:t>
            </a:r>
            <a:endParaRPr>
              <a:latin typeface="Comfortaa"/>
              <a:ea typeface="Comfortaa"/>
              <a:cs typeface="Comfortaa"/>
              <a:sym typeface="Comfortaa"/>
            </a:endParaRPr>
          </a:p>
          <a:p>
            <a:pPr indent="-317500" lvl="2" marL="1371600" rtl="0" algn="l">
              <a:lnSpc>
                <a:spcPct val="150000"/>
              </a:lnSpc>
              <a:spcBef>
                <a:spcPts val="0"/>
              </a:spcBef>
              <a:spcAft>
                <a:spcPts val="0"/>
              </a:spcAft>
              <a:buSzPts val="1400"/>
              <a:buFont typeface="Comfortaa"/>
              <a:buChar char="■"/>
            </a:pPr>
            <a:r>
              <a:rPr lang="en">
                <a:latin typeface="Comfortaa"/>
                <a:ea typeface="Comfortaa"/>
                <a:cs typeface="Comfortaa"/>
                <a:sym typeface="Comfortaa"/>
              </a:rPr>
              <a:t>Championship</a:t>
            </a:r>
            <a:r>
              <a:rPr lang="en">
                <a:latin typeface="Comfortaa"/>
                <a:ea typeface="Comfortaa"/>
                <a:cs typeface="Comfortaa"/>
                <a:sym typeface="Comfortaa"/>
              </a:rPr>
              <a:t> meets take place in July.</a:t>
            </a:r>
            <a:endParaRPr>
              <a:latin typeface="Comfortaa"/>
              <a:ea typeface="Comfortaa"/>
              <a:cs typeface="Comfortaa"/>
              <a:sym typeface="Comfortaa"/>
            </a:endParaRPr>
          </a:p>
          <a:p>
            <a:pPr indent="-317500" lvl="2" marL="1371600" rtl="0" algn="l">
              <a:lnSpc>
                <a:spcPct val="150000"/>
              </a:lnSpc>
              <a:spcBef>
                <a:spcPts val="0"/>
              </a:spcBef>
              <a:spcAft>
                <a:spcPts val="0"/>
              </a:spcAft>
              <a:buSzPts val="1400"/>
              <a:buFont typeface="Comfortaa"/>
              <a:buChar char="■"/>
            </a:pPr>
            <a:r>
              <a:rPr lang="en">
                <a:latin typeface="Comfortaa"/>
                <a:ea typeface="Comfortaa"/>
                <a:cs typeface="Comfortaa"/>
                <a:sym typeface="Comfortaa"/>
              </a:rPr>
              <a:t>We DO encourage swimmers to participate with their summer league teams. Many of our swimmers participate on both teams in the summer. </a:t>
            </a:r>
            <a:endParaRPr>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Communication</a:t>
            </a:r>
            <a:endParaRPr b="1">
              <a:latin typeface="Comfortaa"/>
              <a:ea typeface="Comfortaa"/>
              <a:cs typeface="Comfortaa"/>
              <a:sym typeface="Comfortaa"/>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Your </a:t>
            </a:r>
            <a:r>
              <a:rPr lang="en">
                <a:latin typeface="Comfortaa"/>
                <a:ea typeface="Comfortaa"/>
                <a:cs typeface="Comfortaa"/>
                <a:sym typeface="Comfortaa"/>
              </a:rPr>
              <a:t>child's</a:t>
            </a:r>
            <a:r>
              <a:rPr lang="en">
                <a:latin typeface="Comfortaa"/>
                <a:ea typeface="Comfortaa"/>
                <a:cs typeface="Comfortaa"/>
                <a:sym typeface="Comfortaa"/>
              </a:rPr>
              <a:t> coach is available before or after practice to answer questions regarding practice or concerns with your child.</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u="sng">
                <a:solidFill>
                  <a:schemeClr val="hlink"/>
                </a:solidFill>
                <a:latin typeface="Comfortaa"/>
                <a:ea typeface="Comfortaa"/>
                <a:cs typeface="Comfortaa"/>
                <a:sym typeface="Comfortaa"/>
                <a:hlinkClick r:id="rId3"/>
              </a:rPr>
              <a:t>abbey@swimpace.org</a:t>
            </a:r>
            <a:r>
              <a:rPr lang="en">
                <a:latin typeface="Comfortaa"/>
                <a:ea typeface="Comfortaa"/>
                <a:cs typeface="Comfortaa"/>
                <a:sym typeface="Comfortaa"/>
              </a:rPr>
              <a:t> is your go to contact for any and all questions regarding Team Unify, billing, etc.</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I have </a:t>
            </a:r>
            <a:r>
              <a:rPr lang="en">
                <a:latin typeface="Comfortaa"/>
                <a:ea typeface="Comfortaa"/>
                <a:cs typeface="Comfortaa"/>
                <a:sym typeface="Comfortaa"/>
              </a:rPr>
              <a:t>office</a:t>
            </a:r>
            <a:r>
              <a:rPr lang="en">
                <a:latin typeface="Comfortaa"/>
                <a:ea typeface="Comfortaa"/>
                <a:cs typeface="Comfortaa"/>
                <a:sym typeface="Comfortaa"/>
              </a:rPr>
              <a:t> hours Monday-Thursday from 5:00-6:00 that I will respond to emails and answer any questions! Please contact your child’s coach if you have an urgent question or concern.</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All communication will come from Team Unify via email. Typically it will either come from Abbey Cummings or Mike Pepa. </a:t>
            </a:r>
            <a:endParaRPr>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Practices and Attendance</a:t>
            </a:r>
            <a:endParaRPr b="1">
              <a:latin typeface="Comfortaa"/>
              <a:ea typeface="Comfortaa"/>
              <a:cs typeface="Comfortaa"/>
              <a:sym typeface="Comfortaa"/>
            </a:endParaRPr>
          </a:p>
        </p:txBody>
      </p:sp>
      <p:sp>
        <p:nvSpPr>
          <p:cNvPr id="73" name="Google Shape;73;p16"/>
          <p:cNvSpPr txBox="1"/>
          <p:nvPr>
            <p:ph idx="1" type="body"/>
          </p:nvPr>
        </p:nvSpPr>
        <p:spPr>
          <a:xfrm>
            <a:off x="311700" y="1152475"/>
            <a:ext cx="8520600" cy="386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omfortaa"/>
                <a:ea typeface="Comfortaa"/>
                <a:cs typeface="Comfortaa"/>
                <a:sym typeface="Comfortaa"/>
              </a:rPr>
              <a:t>We do not have an attendance policy. We want swimming to be what you and your family want it to be!</a:t>
            </a:r>
            <a:endParaRPr>
              <a:latin typeface="Comfortaa"/>
              <a:ea typeface="Comfortaa"/>
              <a:cs typeface="Comfortaa"/>
              <a:sym typeface="Comfortaa"/>
            </a:endParaRPr>
          </a:p>
          <a:p>
            <a:pPr indent="0" lvl="0" marL="0" rtl="0" algn="l">
              <a:spcBef>
                <a:spcPts val="1200"/>
              </a:spcBef>
              <a:spcAft>
                <a:spcPts val="0"/>
              </a:spcAft>
              <a:buNone/>
            </a:pPr>
            <a:r>
              <a:rPr lang="en">
                <a:latin typeface="Comfortaa"/>
                <a:ea typeface="Comfortaa"/>
                <a:cs typeface="Comfortaa"/>
                <a:sym typeface="Comfortaa"/>
              </a:rPr>
              <a:t>Keep in mind, the more your swimmer attends practice and meets, the quicker they will improve.</a:t>
            </a:r>
            <a:endParaRPr>
              <a:latin typeface="Comfortaa"/>
              <a:ea typeface="Comfortaa"/>
              <a:cs typeface="Comfortaa"/>
              <a:sym typeface="Comfortaa"/>
            </a:endParaRPr>
          </a:p>
          <a:p>
            <a:pPr indent="0" lvl="0" marL="0" rtl="0" algn="l">
              <a:spcBef>
                <a:spcPts val="1200"/>
              </a:spcBef>
              <a:spcAft>
                <a:spcPts val="0"/>
              </a:spcAft>
              <a:buNone/>
            </a:pPr>
            <a:r>
              <a:rPr lang="en">
                <a:latin typeface="Comfortaa"/>
                <a:ea typeface="Comfortaa"/>
                <a:cs typeface="Comfortaa"/>
                <a:sym typeface="Comfortaa"/>
              </a:rPr>
              <a:t>Group placement is assessed at the beginning of the season to ensure that swimmers are getting the instruction they need. We will not move swimmers to other groups for reasons involving practice times.</a:t>
            </a:r>
            <a:endParaRPr>
              <a:latin typeface="Comfortaa"/>
              <a:ea typeface="Comfortaa"/>
              <a:cs typeface="Comfortaa"/>
              <a:sym typeface="Comfortaa"/>
            </a:endParaRPr>
          </a:p>
          <a:p>
            <a:pPr indent="0" lvl="0" marL="0" rtl="0" algn="l">
              <a:spcBef>
                <a:spcPts val="1200"/>
              </a:spcBef>
              <a:spcAft>
                <a:spcPts val="1200"/>
              </a:spcAft>
              <a:buNone/>
            </a:pPr>
            <a:r>
              <a:rPr lang="en">
                <a:latin typeface="Comfortaa"/>
                <a:ea typeface="Comfortaa"/>
                <a:cs typeface="Comfortaa"/>
                <a:sym typeface="Comfortaa"/>
              </a:rPr>
              <a:t>We do not make any billing </a:t>
            </a:r>
            <a:r>
              <a:rPr lang="en">
                <a:latin typeface="Comfortaa"/>
                <a:ea typeface="Comfortaa"/>
                <a:cs typeface="Comfortaa"/>
                <a:sym typeface="Comfortaa"/>
              </a:rPr>
              <a:t>accommodations for individual needs (illness, family emergency, inability to make practice times, etc.).</a:t>
            </a:r>
            <a:endParaRPr>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USA Swimming Policies</a:t>
            </a:r>
            <a:endParaRPr b="1">
              <a:latin typeface="Comfortaa"/>
              <a:ea typeface="Comfortaa"/>
              <a:cs typeface="Comfortaa"/>
              <a:sym typeface="Comfortaa"/>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While swimmers are practicing, parents are not to be on deck. Parents and spectators are welcome to sit in the bleachers upstairs or outside in the hallway.</a:t>
            </a:r>
            <a:endParaRPr>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The use of cell phones is </a:t>
            </a:r>
            <a:r>
              <a:rPr lang="en" u="sng">
                <a:latin typeface="Comfortaa"/>
                <a:ea typeface="Comfortaa"/>
                <a:cs typeface="Comfortaa"/>
                <a:sym typeface="Comfortaa"/>
              </a:rPr>
              <a:t>strictly prohibited</a:t>
            </a:r>
            <a:r>
              <a:rPr lang="en">
                <a:latin typeface="Comfortaa"/>
                <a:ea typeface="Comfortaa"/>
                <a:cs typeface="Comfortaa"/>
                <a:sym typeface="Comfortaa"/>
              </a:rPr>
              <a:t> in locker rooms and restrooms by all athletes. Athletes are encouraged to keep their cell phones in their bags until they leave the pool area.</a:t>
            </a:r>
            <a:endParaRPr>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Swimmers 17 and older are required to complete a series of online training modules before they can compete. </a:t>
            </a:r>
            <a:endParaRPr>
              <a:latin typeface="Comfortaa"/>
              <a:ea typeface="Comfortaa"/>
              <a:cs typeface="Comfortaa"/>
              <a:sym typeface="Comfortaa"/>
            </a:endParaRPr>
          </a:p>
          <a:p>
            <a:pPr indent="-317500" lvl="1" marL="914400" rtl="0" algn="l">
              <a:spcBef>
                <a:spcPts val="0"/>
              </a:spcBef>
              <a:spcAft>
                <a:spcPts val="0"/>
              </a:spcAft>
              <a:buSzPts val="1400"/>
              <a:buFont typeface="Comfortaa"/>
              <a:buChar char="○"/>
            </a:pPr>
            <a:r>
              <a:rPr lang="en">
                <a:latin typeface="Comfortaa"/>
                <a:ea typeface="Comfortaa"/>
                <a:cs typeface="Comfortaa"/>
                <a:sym typeface="Comfortaa"/>
              </a:rPr>
              <a:t>Please see Abbey for that information.</a:t>
            </a:r>
            <a:endParaRPr>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NEW SWIMS platform coming soon. More information to follow.</a:t>
            </a:r>
            <a:endParaRPr>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Upcoming Events</a:t>
            </a:r>
            <a:endParaRPr b="1">
              <a:latin typeface="Comfortaa"/>
              <a:ea typeface="Comfortaa"/>
              <a:cs typeface="Comfortaa"/>
              <a:sym typeface="Comfortaa"/>
            </a:endParaRPr>
          </a:p>
        </p:txBody>
      </p:sp>
      <p:sp>
        <p:nvSpPr>
          <p:cNvPr id="85" name="Google Shape;85;p18"/>
          <p:cNvSpPr txBox="1"/>
          <p:nvPr>
            <p:ph idx="1" type="body"/>
          </p:nvPr>
        </p:nvSpPr>
        <p:spPr>
          <a:xfrm>
            <a:off x="80550" y="1152475"/>
            <a:ext cx="8982900" cy="38868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August 30th - Swimville USA at Jeff High for suit fittings and gear orders</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September 10th - Pace Intersquad Meet (practice meet) at JHS</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Warm Ups at 9:00am, meet starts at 10:00am</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September</a:t>
            </a:r>
            <a:r>
              <a:rPr lang="en">
                <a:latin typeface="Comfortaa"/>
                <a:ea typeface="Comfortaa"/>
                <a:cs typeface="Comfortaa"/>
                <a:sym typeface="Comfortaa"/>
              </a:rPr>
              <a:t> 13th - Parent Meeting</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September 17th - Pace Clinic</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Bronze and Silver from 10:30-11:00</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Gold and Pre-Elite from 10:30-11:30</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September 24 &amp; 25 - Fitter and Faster Clinic</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Hosted by RAC at Highland Hills</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This is a paid event. Swimmers will need to be registered at fitterandfaster.com</a:t>
            </a:r>
            <a:endParaRPr>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omfortaa"/>
                <a:ea typeface="Comfortaa"/>
                <a:cs typeface="Comfortaa"/>
                <a:sym typeface="Comfortaa"/>
              </a:rPr>
              <a:t>Team Unify</a:t>
            </a:r>
            <a:endParaRPr b="1">
              <a:latin typeface="Comfortaa"/>
              <a:ea typeface="Comfortaa"/>
              <a:cs typeface="Comfortaa"/>
              <a:sym typeface="Comfortaa"/>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latin typeface="Comfortaa"/>
                <a:ea typeface="Comfortaa"/>
                <a:cs typeface="Comfortaa"/>
                <a:sym typeface="Comfortaa"/>
                <a:hlinkClick r:id="rId3"/>
              </a:rPr>
              <a:t>www.swimpace.org</a:t>
            </a:r>
            <a:r>
              <a:rPr lang="en">
                <a:latin typeface="Comfortaa"/>
                <a:ea typeface="Comfortaa"/>
                <a:cs typeface="Comfortaa"/>
                <a:sym typeface="Comfortaa"/>
              </a:rPr>
              <a:t> - this is your go to for ALL Pace information</a:t>
            </a:r>
            <a:endParaRPr>
              <a:latin typeface="Comfortaa"/>
              <a:ea typeface="Comfortaa"/>
              <a:cs typeface="Comfortaa"/>
              <a:sym typeface="Comfortaa"/>
            </a:endParaRPr>
          </a:p>
          <a:p>
            <a:pPr indent="0" lvl="0" marL="0" rtl="0" algn="l">
              <a:spcBef>
                <a:spcPts val="1200"/>
              </a:spcBef>
              <a:spcAft>
                <a:spcPts val="0"/>
              </a:spcAft>
              <a:buNone/>
            </a:pPr>
            <a:r>
              <a:rPr lang="en">
                <a:latin typeface="Comfortaa"/>
                <a:ea typeface="Comfortaa"/>
                <a:cs typeface="Comfortaa"/>
                <a:sym typeface="Comfortaa"/>
              </a:rPr>
              <a:t>When your swimmer was registered, you also created an account through Sports Engine. </a:t>
            </a:r>
            <a:endParaRPr>
              <a:latin typeface="Comfortaa"/>
              <a:ea typeface="Comfortaa"/>
              <a:cs typeface="Comfortaa"/>
              <a:sym typeface="Comfortaa"/>
            </a:endParaRPr>
          </a:p>
          <a:p>
            <a:pPr indent="0" lvl="0" marL="0" rtl="0" algn="l">
              <a:spcBef>
                <a:spcPts val="1200"/>
              </a:spcBef>
              <a:spcAft>
                <a:spcPts val="1200"/>
              </a:spcAft>
              <a:buNone/>
            </a:pPr>
            <a:r>
              <a:rPr lang="en">
                <a:latin typeface="Comfortaa"/>
                <a:ea typeface="Comfortaa"/>
                <a:cs typeface="Comfortaa"/>
                <a:sym typeface="Comfortaa"/>
              </a:rPr>
              <a:t>Using this account you can control your billing accounts and sign up for meets and events.</a:t>
            </a:r>
            <a:endParaRPr>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152400" y="316625"/>
            <a:ext cx="8839204" cy="4510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152400" y="308000"/>
            <a:ext cx="8839204" cy="4527502"/>
          </a:xfrm>
          <a:prstGeom prst="rect">
            <a:avLst/>
          </a:prstGeom>
          <a:noFill/>
          <a:ln>
            <a:noFill/>
          </a:ln>
        </p:spPr>
      </p:pic>
      <p:sp>
        <p:nvSpPr>
          <p:cNvPr id="102" name="Google Shape;102;p21"/>
          <p:cNvSpPr txBox="1"/>
          <p:nvPr/>
        </p:nvSpPr>
        <p:spPr>
          <a:xfrm>
            <a:off x="5769475" y="2942125"/>
            <a:ext cx="3098700" cy="6156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mfortaa"/>
                <a:ea typeface="Comfortaa"/>
                <a:cs typeface="Comfortaa"/>
                <a:sym typeface="Comfortaa"/>
              </a:rPr>
              <a:t>Select the red “Attend/Decline” button on the events page.</a:t>
            </a:r>
            <a:endParaRPr>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